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8" r:id="rId2"/>
    <p:sldId id="276" r:id="rId3"/>
    <p:sldId id="269" r:id="rId4"/>
    <p:sldId id="275" r:id="rId5"/>
    <p:sldId id="270" r:id="rId6"/>
    <p:sldId id="272" r:id="rId7"/>
    <p:sldId id="278" r:id="rId8"/>
    <p:sldId id="273" r:id="rId9"/>
    <p:sldId id="280" r:id="rId10"/>
    <p:sldId id="271" r:id="rId11"/>
    <p:sldId id="274" r:id="rId12"/>
    <p:sldId id="277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62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A49F19E-1AF6-48F6-9E4A-8B9FE625E844}">
          <p14:sldIdLst>
            <p14:sldId id="258"/>
            <p14:sldId id="276"/>
            <p14:sldId id="269"/>
          </p14:sldIdLst>
        </p14:section>
        <p14:section name="Раздел без заголовка" id="{46223775-4438-45D4-8D66-FBBE8196C593}">
          <p14:sldIdLst>
            <p14:sldId id="275"/>
            <p14:sldId id="270"/>
            <p14:sldId id="272"/>
            <p14:sldId id="278"/>
            <p14:sldId id="273"/>
            <p14:sldId id="280"/>
            <p14:sldId id="271"/>
            <p14:sldId id="274"/>
            <p14:sldId id="277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2245" autoAdjust="0"/>
  </p:normalViewPr>
  <p:slideViewPr>
    <p:cSldViewPr snapToGrid="0">
      <p:cViewPr varScale="1">
        <p:scale>
          <a:sx n="49" d="100"/>
          <a:sy n="49" d="100"/>
        </p:scale>
        <p:origin x="80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EAF1A-F565-4B52-8C8F-B7987B018036}" type="datetimeFigureOut">
              <a:rPr lang="ru-RU" smtClean="0"/>
              <a:t>26.08.2018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3BAEF-4B3B-4ABE-8246-188AF2702A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917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3BAEF-4B3B-4ABE-8246-188AF2702A2A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492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26.08.2018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123109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26.08.2018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784925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26.08.2018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989871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26.08.2018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012815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26.08.2018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766118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26.08.2018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699379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26.08.2018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45007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26.08.2018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545526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26.08.2018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362243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26.08.2018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670982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26.08.2018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783554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5CF2A-47BB-41F3-BB0E-DFF96892DCA9}" type="datetimeFigureOut">
              <a:rPr lang="ru-RU" smtClean="0"/>
              <a:pPr/>
              <a:t>26.08.2018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82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589" y="696686"/>
            <a:ext cx="10515600" cy="18428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/>
              <a:t>   </a:t>
            </a:r>
            <a:r>
              <a:rPr lang="ru-RU" sz="4400" b="1" dirty="0">
                <a:solidFill>
                  <a:srgbClr val="0070C0"/>
                </a:solidFill>
              </a:rPr>
              <a:t> </a:t>
            </a:r>
            <a:br>
              <a:rPr lang="ru-RU" sz="4400" b="1" dirty="0"/>
            </a:br>
            <a:br>
              <a:rPr lang="ru-RU" sz="4400" b="1" dirty="0"/>
            </a:br>
            <a:r>
              <a:rPr lang="ru-RU" sz="4400" b="1" dirty="0"/>
              <a:t> 	</a:t>
            </a:r>
            <a:r>
              <a:rPr lang="ru-RU" sz="4400" b="1" dirty="0">
                <a:solidFill>
                  <a:srgbClr val="FF0000"/>
                </a:solidFill>
              </a:rPr>
              <a:t>«Имущественные налоговые вычеты: заплатил налоги-верни свое!»</a:t>
            </a:r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31850" y="2985247"/>
            <a:ext cx="10515600" cy="3104403"/>
          </a:xfrm>
        </p:spPr>
        <p:txBody>
          <a:bodyPr/>
          <a:lstStyle/>
          <a:p>
            <a:pPr algn="ctr"/>
            <a:r>
              <a:rPr lang="ru-RU" sz="3200" b="1" i="1" dirty="0">
                <a:solidFill>
                  <a:srgbClr val="0070C0"/>
                </a:solidFill>
              </a:rPr>
              <a:t>Методическая разработка урока  по теме:</a:t>
            </a:r>
          </a:p>
          <a:p>
            <a:pPr algn="ctr"/>
            <a:r>
              <a:rPr lang="ru-RU" sz="3200" b="1" i="1" dirty="0">
                <a:solidFill>
                  <a:srgbClr val="0070C0"/>
                </a:solidFill>
              </a:rPr>
              <a:t>«Имущественные налоговые вычеты: заплатил налоги-верни свое!»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8970594"/>
      </p:ext>
    </p:extLst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Методическая характеристика занятия</a:t>
            </a:r>
          </a:p>
        </p:txBody>
      </p:sp>
    </p:spTree>
    <p:extLst>
      <p:ext uri="{BB962C8B-B14F-4D97-AF65-F5344CB8AC3E}">
        <p14:creationId xmlns:p14="http://schemas.microsoft.com/office/powerpoint/2010/main" val="2116056565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 </a:t>
            </a:r>
            <a:r>
              <a:rPr lang="ru-RU" sz="3200" dirty="0">
                <a:solidFill>
                  <a:srgbClr val="C00000"/>
                </a:solidFill>
              </a:rPr>
              <a:t>Формы и методы обучения, рекомендуемые к использованию на занятии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Словесный метод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Интерактивный метод( «Атака мыслей», «Плюс-минус-важно»)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 Продуктивное чтение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 Групповая работа</a:t>
            </a:r>
          </a:p>
          <a:p>
            <a:pPr marL="514350" indent="-514350">
              <a:buAutoNum type="arabicPeriod" startAt="5"/>
            </a:pPr>
            <a:r>
              <a:rPr lang="ru-RU" dirty="0"/>
              <a:t>Проектная деятельность</a:t>
            </a:r>
          </a:p>
          <a:p>
            <a:pPr marL="0" indent="0">
              <a:buNone/>
            </a:pPr>
            <a:r>
              <a:rPr lang="ru-RU" dirty="0"/>
              <a:t>6.   Практический метод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endParaRPr lang="ru-RU" dirty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577380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0532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Методика оценки педагогической эффективности занятия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16000"/>
            <a:ext cx="10515600" cy="51609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педагогической рефлексии</a:t>
            </a:r>
          </a:p>
          <a:p>
            <a:pPr marL="0" indent="0">
              <a:buNone/>
            </a:pPr>
            <a:r>
              <a:rPr lang="ru-RU" sz="2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«ПЛЮС — МИНУС - ВАЖНО»</a:t>
            </a:r>
            <a:endParaRPr lang="ru-RU" sz="2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графу </a:t>
            </a:r>
            <a:r>
              <a:rPr lang="ru-RU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«П» - «плюс»-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записывается все, что понравилось на уроке, информация и формы работы,  которые вызвали положительные эмоции, либо, по мнению ученика, могут быть ему полезны для достижения каких-то целей.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графу «</a:t>
            </a:r>
            <a:r>
              <a:rPr lang="ru-RU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М» - «минус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»- записывается все, что не понравилось на уроке, показалось скучным, вызвало неприязнь, осталось непонятным, или информация, которая, по мнению ученика, оказалась для него не нужной, бесполезной . 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графу </a:t>
            </a:r>
            <a:r>
              <a:rPr lang="ru-RU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«В» - «важно»-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вписывают все любопытные факты, о которых узнали на уроке, что бы еще хотелось узнать по данной проблеме, вопросы к учителю</a:t>
            </a:r>
            <a:endParaRPr lang="ru-RU" dirty="0"/>
          </a:p>
          <a:p>
            <a:pPr marL="0" indent="0">
              <a:buNone/>
            </a:pP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оценки эффективности занятия </a:t>
            </a:r>
          </a:p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Активная мыслительная деятельность каждого ученика течение всего урока</a:t>
            </a:r>
          </a:p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эмоциональной сопричастности ученика к собственной деятельности</a:t>
            </a:r>
          </a:p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деятельности других.</a:t>
            </a:r>
          </a:p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Наличие творческих заданий, с последующей самопроверкой</a:t>
            </a:r>
          </a:p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рефлексии</a:t>
            </a:r>
          </a:p>
          <a:p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целей урока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247861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C8910D-723C-4147-8A04-91D8D7544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2412"/>
          </a:xfrm>
        </p:spPr>
        <p:txBody>
          <a:bodyPr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14841B-6DCB-4F0A-B5B6-EC0ECB38B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45432"/>
            <a:ext cx="5450305" cy="58714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>
                <a:solidFill>
                  <a:srgbClr val="C00000"/>
                </a:solidFill>
              </a:rPr>
              <a:t>Может ли гражданин   получить от государства хотя бы часть своих налогов обратно?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CDAAAF-00DE-4F18-A1BF-C61D70B90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8505" y="1060703"/>
            <a:ext cx="5775158" cy="484086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703403478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702DF3-B527-4FB1-80EB-03EED5261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CE4933-A4E8-4602-8D7A-08A94919D1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4295" y="36512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</a:t>
            </a:r>
          </a:p>
          <a:p>
            <a:pPr marL="0" indent="0" algn="ctr">
              <a:buNone/>
            </a:pPr>
            <a:r>
              <a:rPr lang="ru-RU" sz="4400" i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Имущественные налоговые вычеты: заплатил налоги-верни свое!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B2AC3F-3ADE-40ED-A37A-BE218A07C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071" y="2481944"/>
            <a:ext cx="7026729" cy="408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038170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F0265F-FA24-4904-B6AE-D0220408E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8454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«Атака мыслей»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708161-9EAE-4A84-B29B-FA1F5B773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02193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Что означает аббревиатура НДФЛ?</a:t>
            </a:r>
          </a:p>
          <a:p>
            <a:r>
              <a:rPr lang="ru-RU" b="1" dirty="0">
                <a:solidFill>
                  <a:srgbClr val="FF0000"/>
                </a:solidFill>
              </a:rPr>
              <a:t>налог на доход физических лиц</a:t>
            </a:r>
          </a:p>
          <a:p>
            <a:r>
              <a:rPr lang="ru-RU" dirty="0"/>
              <a:t>Что такое налоговый вычет?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это сумма на которую уменьшается подоходный налог.</a:t>
            </a:r>
            <a:endParaRPr lang="ru-RU" dirty="0"/>
          </a:p>
          <a:p>
            <a:r>
              <a:rPr lang="ru-RU" dirty="0"/>
              <a:t>Кто такие резиденты и нерезиденты РФ?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  резиденты- граждане, проживающие на территории страны не менее 183 календарных дней в течение года, уплачивающие налог на доходы по ставке 13%.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   нерезиденты -граждане постоянно зарегистрированные и проживающие в другом государстве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23061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25213-E712-475C-95AC-BF7994A8B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05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работы в группе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0E3410-F749-4AD7-A683-4D9CB3C0A87B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C00000"/>
                </a:solidFill>
              </a:rPr>
              <a:t>Работать дружно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C0000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C00000"/>
                </a:solidFill>
              </a:rPr>
              <a:t>Слушать и слышать друг друга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C0000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C00000"/>
                </a:solidFill>
              </a:rPr>
              <a:t>Обсуждать –вполголоса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C0000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C00000"/>
                </a:solidFill>
              </a:rPr>
              <a:t>Члена группы могут дополнять ответ выступающего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C0000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C00000"/>
                </a:solidFill>
              </a:rPr>
              <a:t>Использовать в обращении друг к другу только вежливые слова.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4028782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0E9BBB-CCBE-4F86-BB79-DD0FA4324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же такое имущественный вычет, все ли имеют право на него и какие условия необходимо выполнить?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AD1841-D8B8-4293-8CCE-F3F172574B42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 В соответствии со ст. 220 НК РФ, покупая квартиру, дом, автомобиль, земельный участок, физическое лицо может оформить налоговый вычет в размере перечисленного  налога. Эта возможность предоставляется гражданам с целью улучшения условий жизни.</a:t>
            </a:r>
          </a:p>
          <a:p>
            <a:r>
              <a:rPr lang="ru-RU" dirty="0"/>
              <a:t>Другими словами, если плательщик налога имеет заработную плату, с которой взимается часть суммы для уплаты НДФЛ (13%), то он может вернуть эту же сумму, например, с процентов ипотеки или при других расходах. </a:t>
            </a:r>
          </a:p>
        </p:txBody>
      </p:sp>
    </p:spTree>
    <p:extLst>
      <p:ext uri="{BB962C8B-B14F-4D97-AF65-F5344CB8AC3E}">
        <p14:creationId xmlns:p14="http://schemas.microsoft.com/office/powerpoint/2010/main" val="501152310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5D9BDE-08A3-4A1A-A383-1385C6C39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имеет право?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4E20A8-5AAE-41E8-A9D6-CDAC0854011B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/>
              <a:t>Имущественным вычетом могут воспользоваться только те физические лица, которые имеют доходы, которые  облагаются НДФЛ 13%.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3C029D-2FB0-43BF-AB8F-7A319D1EC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4987" y="2987757"/>
            <a:ext cx="3945987" cy="294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8582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D948F-08E9-4E11-8246-7320CB3E6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каких случаях можно получить имущественный вычет</a:t>
            </a: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F0C0F1-D3EB-4315-AE10-68BD67757F16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приобретение и строительство жилья (квартира, частный дом, комната, их доли);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приобретение земельного участка с   жилым домом или для строительства жилого дома;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расходы по уплате процентов по ипотечным кредитам на строительство или приобретение жилья;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-расходы, связанные с отделкой/ремонтом жилья (если оно было приобретено у застройщика без отделки).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60062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238171"/>
            <a:ext cx="10515600" cy="1895021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rgbClr val="0070C0"/>
                </a:solidFill>
              </a:rPr>
              <a:t>Методическая разработка комбинированного урока </a:t>
            </a:r>
          </a:p>
          <a:p>
            <a:pPr algn="ctr"/>
            <a:r>
              <a:rPr lang="ru-RU" sz="2800" b="1" i="1" dirty="0">
                <a:solidFill>
                  <a:srgbClr val="0070C0"/>
                </a:solidFill>
              </a:rPr>
              <a:t>для учащихся 9-11классов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947862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Общая характеристика занятия</a:t>
            </a:r>
          </a:p>
        </p:txBody>
      </p:sp>
    </p:spTree>
    <p:extLst>
      <p:ext uri="{BB962C8B-B14F-4D97-AF65-F5344CB8AC3E}">
        <p14:creationId xmlns:p14="http://schemas.microsoft.com/office/powerpoint/2010/main" val="960317575"/>
      </p:ext>
    </p:extLst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9CC614-DB10-49A3-9E78-F8F79BE54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Вычет НЕ предоставляется</a:t>
            </a:r>
            <a:r>
              <a:rPr lang="ru-RU" sz="32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43A12F-BCE3-47FE-BEAE-DAE4ECF0330B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при покупке квартиры/дома у взаимозависимых лиц (супруга, детей, родителей, братьев/сестер, работодателя и т.п.);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Если человек уже исчерпал свое  свой лимит имущественного вычета (260 тысяч рублей,т.е.13% от 2 </a:t>
            </a:r>
            <a:r>
              <a:rPr lang="ru-RU" dirty="0" err="1"/>
              <a:t>млн.рублей</a:t>
            </a:r>
            <a:r>
              <a:rPr lang="ru-RU" dirty="0"/>
              <a:t>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86601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06356-084D-4D37-81E2-2CC9E5798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0070C0"/>
                </a:solidFill>
              </a:rPr>
              <a:t>К</a:t>
            </a:r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 получить вычет?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AD28D0-F0F8-4600-8319-7B527EF05297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Процесс получения вычета состоит из: сбора и подачи документов в налоговую инспекцию, проверки документов налоговой инспекцией и перевода денег на счет получателя. 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  Вся процедура получения вычета обычно занимает от двух до четырех месяцев (большую часть времени занимает проверка документов налоговой инспекцией).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0265432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66BA4-80A4-42CC-82FE-5C9ADDA6F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рассчитать имущественный вычет?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A4FD70-2061-48DB-9765-88159D6AC7B5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Сумма налога, которую   можно вернуть, определяется двумя основными параметрами: </a:t>
            </a:r>
            <a:r>
              <a:rPr lang="ru-RU" i="1" u="sng" dirty="0"/>
              <a:t>расходами при покупке жилья и уплаченным подоходным налогом.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В общей сумме   можно вернуть до 13% от стоимости жилья или земельного участка, но максимальная сумма на вычет не должна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превышать</a:t>
            </a:r>
            <a:r>
              <a:rPr lang="ru-RU" dirty="0"/>
              <a:t> 2 млн. рублей (т.е. вернуть   можно максимум 2 млн. руб. x 13% = 260 тыс. рублей).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i="1" u="sng" dirty="0"/>
              <a:t>За каждый год можно вернуть не больше, чем перечислили в бюджет  (около 13% от официальной зарплаты). </a:t>
            </a:r>
            <a:r>
              <a:rPr lang="ru-RU" dirty="0"/>
              <a:t>При этом возвращать налог можно в течение нескольких лет до тех пор, пока не вернете всю сумму целиком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412382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58172E7-5B00-4771-99DA-A2144ED70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рассчитать имущественный вычет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ED95B071-3E95-4C35-88A1-A84E4CCDA62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Пример: </a:t>
            </a:r>
            <a:r>
              <a:rPr lang="ru-RU" dirty="0"/>
              <a:t>В 2016 году Иванов А.А. купил квартиру за 2,5 млн. рублей. При этом за 2016 год он заработал 500 тыс. рублей и уплатил  налога 65 тыс. рублей.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Вопрос: </a:t>
            </a:r>
            <a:r>
              <a:rPr lang="ru-RU" dirty="0"/>
              <a:t>Какую  сумму может вернуть Иванов?</a:t>
            </a:r>
          </a:p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06AE216-787F-438A-AAA9-4564F6B5D22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Решение: </a:t>
            </a:r>
            <a:r>
              <a:rPr lang="ru-RU" dirty="0"/>
              <a:t>В данном случае,  сумма, которую Иванов А.А. сможет вернуть, составляет 2 млн. х 13% = 260 тысяч рублей. </a:t>
            </a:r>
          </a:p>
          <a:p>
            <a:pPr marL="0" indent="0">
              <a:buNone/>
            </a:pPr>
            <a:r>
              <a:rPr lang="ru-RU" dirty="0"/>
              <a:t>Но непосредственно за 2016 год он сможет получить только 65 тыс. рублей (и 195 тысяч останутся для возврата в следующие годы).</a:t>
            </a:r>
          </a:p>
        </p:txBody>
      </p:sp>
    </p:spTree>
    <p:extLst>
      <p:ext uri="{BB962C8B-B14F-4D97-AF65-F5344CB8AC3E}">
        <p14:creationId xmlns:p14="http://schemas.microsoft.com/office/powerpoint/2010/main" val="6967560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BD2641E5-3BBC-493E-BBF9-06F59A89E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Анаграммы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04E8CC4-E294-4A36-8091-2D9D10FF3FD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1.ЗДЕИРЕТН-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2.ГАЛОН-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3.ХОДОД-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4.ТЫВЕЧ-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5.СОККЕД-</a:t>
            </a:r>
          </a:p>
          <a:p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3D0936D9-3200-4EF5-92F8-32B85F1BC12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rgbClr val="C00000"/>
                </a:solidFill>
              </a:rPr>
              <a:t>  </a:t>
            </a:r>
            <a:r>
              <a:rPr lang="ru-RU" b="1" dirty="0" err="1">
                <a:solidFill>
                  <a:srgbClr val="C00000"/>
                </a:solidFill>
              </a:rPr>
              <a:t>резидидент</a:t>
            </a:r>
            <a:endParaRPr lang="ru-RU" b="1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u-RU" b="1" dirty="0">
                <a:solidFill>
                  <a:srgbClr val="C00000"/>
                </a:solidFill>
              </a:rPr>
              <a:t>   налог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C00000"/>
                </a:solidFill>
              </a:rPr>
              <a:t>   доход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C00000"/>
                </a:solidFill>
              </a:rPr>
              <a:t>   вычет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C00000"/>
                </a:solidFill>
              </a:rPr>
              <a:t>   кодекс</a:t>
            </a:r>
          </a:p>
          <a:p>
            <a:pPr algn="just"/>
            <a:endParaRPr lang="ru-RU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62812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43E8303C-8C6C-4899-A9A3-AC1B55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5949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«Имею право…..»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9325E89-0A11-47ED-B12A-F9A8A12562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171074"/>
            <a:ext cx="10647947" cy="500588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Ситуация 1. </a:t>
            </a:r>
            <a:r>
              <a:rPr lang="ru-RU" dirty="0"/>
              <a:t>Гражданин Киргизии ,после 2 месяцев проживания на территории России , купил земельный участок с жилым домом Имеет ли он право на получении ИНВ?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B0F0"/>
                </a:solidFill>
              </a:rPr>
              <a:t>Ответ</a:t>
            </a:r>
            <a:r>
              <a:rPr lang="ru-RU" b="1" dirty="0">
                <a:solidFill>
                  <a:srgbClr val="C00000"/>
                </a:solidFill>
              </a:rPr>
              <a:t>: нет, т.к. правом получения ИНВ обладает только резидент РФ.(ст.220 НК РФ)</a:t>
            </a:r>
          </a:p>
          <a:p>
            <a:pPr marL="0" indent="0"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Ситуация 2. </a:t>
            </a:r>
            <a:r>
              <a:rPr lang="ru-RU" dirty="0"/>
              <a:t>Мария С. в 2015 году приобрела квартиру стоимостью 3 000 000 рублей у своего брата. Какую сумму имущественного налогового вычета она получит?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B0F0"/>
                </a:solidFill>
              </a:rPr>
              <a:t>Ответ</a:t>
            </a:r>
            <a:r>
              <a:rPr lang="ru-RU" dirty="0"/>
              <a:t>: </a:t>
            </a:r>
            <a:r>
              <a:rPr lang="ru-RU" b="1" dirty="0">
                <a:solidFill>
                  <a:srgbClr val="C00000"/>
                </a:solidFill>
              </a:rPr>
              <a:t>нет, ей будет отказано в получении ИНВ. Квартира была куплена у родственника (ст.220 НК РФ)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Ситуация 3</a:t>
            </a:r>
            <a:r>
              <a:rPr lang="ru-RU" dirty="0"/>
              <a:t>. Анатолий К. продал автомобиль за 780 тыс. Имеет ли он право на имущественный налоговый вычет?   Если да, то рассчитайте сумму ИНВ, которую получит Анатолий.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B0F0"/>
                </a:solidFill>
              </a:rPr>
              <a:t>Ответ:</a:t>
            </a: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да, но только с 250000 рублей (ст.220 НК РФ).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Решение:   250 000* 0,13=32 500 рублей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05928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037624-49FF-4758-A605-2090EAC14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Составление рекламного буклета </a:t>
            </a:r>
            <a:b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«Заплатил налоги-верни свое!»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97827C-03AB-4BFF-A572-8F0D031A9C8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/>
              <a:t>Используя, имеющиеся у вас материалы (они собраны в конверты), разработайте буклет -рекламу «Заплатил налоги-верни свое». 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A3522D2-EA31-4E4D-8E9E-2251E57C8F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9307409"/>
      </p:ext>
    </p:extLst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5BD1BAA-8B23-4FE5-B4A2-2B4000E7C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5949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 «Плюс-минус-важно»</a:t>
            </a: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838E033A-04A9-42D0-80D9-14596D66E1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8110583"/>
              </p:ext>
            </p:extLst>
          </p:nvPr>
        </p:nvGraphicFramePr>
        <p:xfrm>
          <a:off x="529389" y="1171074"/>
          <a:ext cx="11309685" cy="55800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69895">
                  <a:extLst>
                    <a:ext uri="{9D8B030D-6E8A-4147-A177-3AD203B41FA5}">
                      <a16:colId xmlns:a16="http://schemas.microsoft.com/office/drawing/2014/main" val="2174112344"/>
                    </a:ext>
                  </a:extLst>
                </a:gridCol>
                <a:gridCol w="3769895">
                  <a:extLst>
                    <a:ext uri="{9D8B030D-6E8A-4147-A177-3AD203B41FA5}">
                      <a16:colId xmlns:a16="http://schemas.microsoft.com/office/drawing/2014/main" val="216188278"/>
                    </a:ext>
                  </a:extLst>
                </a:gridCol>
                <a:gridCol w="3769895">
                  <a:extLst>
                    <a:ext uri="{9D8B030D-6E8A-4147-A177-3AD203B41FA5}">
                      <a16:colId xmlns:a16="http://schemas.microsoft.com/office/drawing/2014/main" val="954090504"/>
                    </a:ext>
                  </a:extLst>
                </a:gridCol>
              </a:tblGrid>
              <a:tr h="96456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effectLst/>
                        </a:rPr>
                        <a:t>«П» - «плюс»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«М» - «минус»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«В» - «важно»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7979470"/>
                  </a:ext>
                </a:extLst>
              </a:tr>
              <a:tr h="27490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записывается все, что понравилось на уроке, информация и формы работы,  которые вызвали положительные эмоции, либо, по мнению ученика, могут быть ему полезны для достижения каких-то целей»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записывается все, что не понравилось на уроке, показалось скучным, вызвало неприязнь, осталось непонятным, или информация, которая, по мнению ученика, оказалась для него не нужной, бесполезной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учащиеся вписывают все любопытные факты, о которых узнали на уроке, что бы еще хотелось узнать по данной проблеме, вопросы к учителю</a:t>
                      </a:r>
                      <a:endParaRPr lang="ru-RU" sz="24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9308587"/>
                  </a:ext>
                </a:extLst>
              </a:tr>
              <a:tr h="13236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31377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4935839"/>
      </p:ext>
    </p:extLst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51" b="11145"/>
          <a:stretch/>
        </p:blipFill>
        <p:spPr>
          <a:xfrm>
            <a:off x="20" y="10"/>
            <a:ext cx="12191980" cy="53959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534025"/>
            <a:ext cx="10515600" cy="82232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Благодарим за внимание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678893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Характеристика условий реализации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Вид деятельности учащихся: </a:t>
            </a:r>
            <a:r>
              <a:rPr lang="ru-RU" i="1" dirty="0"/>
              <a:t>урочная деятельность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Количество занятий по теме/ порядковый номер в теме: </a:t>
            </a:r>
            <a:r>
              <a:rPr lang="ru-RU" i="1" dirty="0"/>
              <a:t>3 / 2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Тип занятия: </a:t>
            </a:r>
            <a:r>
              <a:rPr lang="ru-RU" i="1" dirty="0"/>
              <a:t>комбинированный урок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Оборудование и/ или характеристика образовательной среды: мультимедийное оборудование, раздаточный материал (рабочие листы), материалы для создания рекламных буклетов, карточки с заданиями.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Учебно-методическое обеспечение: НК РФ ( в действующей редакции),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Интернет-ресурсы : </a:t>
            </a:r>
            <a:r>
              <a:rPr lang="ru-RU" dirty="0">
                <a:solidFill>
                  <a:srgbClr val="00B0F0"/>
                </a:solidFill>
              </a:rPr>
              <a:t>www.nalog.ru, www.consultant.,ru</a:t>
            </a:r>
            <a:r>
              <a:rPr lang="en-US" dirty="0">
                <a:solidFill>
                  <a:srgbClr val="00B0F0"/>
                </a:solidFill>
              </a:rPr>
              <a:t>www.1gl.ru</a:t>
            </a:r>
            <a:endParaRPr lang="ru-RU" dirty="0">
              <a:solidFill>
                <a:srgbClr val="00B0F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388075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0878" y="2586492"/>
            <a:ext cx="10515600" cy="1500187"/>
          </a:xfrm>
        </p:spPr>
        <p:txBody>
          <a:bodyPr>
            <a:normAutofit fontScale="925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МЕТОДИЧЕСКАЯ РАЗРАБОТКА ЗАНЯТИЯ ПО ТЕМЕ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</a:rPr>
              <a:t>«ИМУЩЕСТВЕННЫЕ  НАЛОГОВЫЕ  ВЫЧЕТЫ: ЗАПЛАТИЛ НАЛОГИ - ВЕРНИ СВОЁ!»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</a:rPr>
              <a:t>для учащихся 9-11 классов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0878" y="1001485"/>
            <a:ext cx="10515600" cy="1180646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Педагогическая характеристика занятия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67E5E3-1AA0-47E2-BE9F-2C943EBEC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773" y="3948925"/>
            <a:ext cx="3938705" cy="261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523487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26382"/>
            <a:ext cx="10515600" cy="104276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Тема</a:t>
            </a:r>
            <a:r>
              <a:rPr lang="ru-RU" sz="3600" b="1" dirty="0">
                <a:solidFill>
                  <a:srgbClr val="FF0000"/>
                </a:solidFill>
              </a:rPr>
              <a:t>: </a:t>
            </a:r>
            <a:r>
              <a:rPr lang="ru-RU" sz="3600" b="1" i="1" dirty="0">
                <a:solidFill>
                  <a:srgbClr val="FF0000"/>
                </a:solidFill>
              </a:rPr>
              <a:t>«Имущественные  налоговые  вычеты: заплатил налоги - верни своё!» </a:t>
            </a:r>
            <a:br>
              <a:rPr lang="ru-RU" sz="3600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9486"/>
            <a:ext cx="10515600" cy="466747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sz="3800" b="1" dirty="0">
                <a:solidFill>
                  <a:srgbClr val="0070C0"/>
                </a:solidFill>
              </a:rPr>
              <a:t>Цели занятия</a:t>
            </a:r>
            <a:r>
              <a:rPr lang="ru-RU" sz="3800" b="1" dirty="0"/>
              <a:t>: создать содержательные и организационные условия для ознакомления учащихся с имущественными налоговыми вычетами.</a:t>
            </a:r>
          </a:p>
          <a:p>
            <a:pPr marL="0" indent="0">
              <a:buNone/>
            </a:pPr>
            <a:r>
              <a:rPr lang="ru-RU" sz="3800" b="1" dirty="0"/>
              <a:t> </a:t>
            </a:r>
            <a:r>
              <a:rPr lang="ru-RU" sz="3800" b="1" dirty="0">
                <a:solidFill>
                  <a:srgbClr val="0070C0"/>
                </a:solidFill>
              </a:rPr>
              <a:t>Задачи: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800" b="1" dirty="0"/>
              <a:t>уметь использовать источники нормативно-правового характера для характеристики имущественного налогового вычета;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800" b="1" dirty="0"/>
              <a:t>понимать различие между вычетами, осознавать, что получение имущественного налогового вычета –право физического лица;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800" b="1" dirty="0"/>
              <a:t>уметь применять способы расчета вычета;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800" b="1" dirty="0"/>
              <a:t>способствовать формированию правовой грамотности  и инициативы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2615964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50875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Описание учебного процесса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147" y="1390197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*</a:t>
            </a:r>
            <a:r>
              <a:rPr lang="ru-RU" sz="2000" dirty="0"/>
              <a:t>этап может включать одно или несколько типов заданий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377866"/>
              </p:ext>
            </p:extLst>
          </p:nvPr>
        </p:nvGraphicFramePr>
        <p:xfrm>
          <a:off x="222089" y="650875"/>
          <a:ext cx="11393715" cy="6474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8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0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14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7613">
                <a:tc>
                  <a:txBody>
                    <a:bodyPr/>
                    <a:lstStyle/>
                    <a:p>
                      <a:r>
                        <a:rPr lang="ru-RU" dirty="0"/>
                        <a:t>Этап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Продолжительность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Действия учащихся при выполнении заданий или типы заданий для учащихся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0947">
                <a:tc>
                  <a:txBody>
                    <a:bodyPr/>
                    <a:lstStyle/>
                    <a:p>
                      <a:r>
                        <a:rPr lang="ru-RU" dirty="0"/>
                        <a:t>Организационный момент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Выбирают геометрические фигуры и  рассаживаются  по группам. 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8424">
                <a:tc>
                  <a:txBody>
                    <a:bodyPr/>
                    <a:lstStyle/>
                    <a:p>
                      <a:r>
                        <a:rPr lang="ru-RU" dirty="0"/>
                        <a:t>Формулирование проблемы (постановка цели и задач урока)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Формулируют тему урока, цели и задачи;</a:t>
                      </a:r>
                    </a:p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работают с рабочим листом (извлечения из Налогового Кодекса РФ, ст. 220)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9641">
                <a:tc>
                  <a:txBody>
                    <a:bodyPr/>
                    <a:lstStyle/>
                    <a:p>
                      <a:r>
                        <a:rPr lang="ru-RU" dirty="0"/>
                        <a:t>Актуализация знаний (что ученики уже знают по данной теме, вопросу, проблеме)</a:t>
                      </a:r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Повторяют терминологию по теме  «НДФЛ».</a:t>
                      </a:r>
                    </a:p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Фронтальный опрос(«Атака мыслей») и беседа.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90500">
                <a:tc>
                  <a:txBody>
                    <a:bodyPr/>
                    <a:lstStyle/>
                    <a:p>
                      <a:r>
                        <a:rPr lang="ru-RU" dirty="0"/>
                        <a:t>Поиск решения  проблемы (открытие нового знания)</a:t>
                      </a:r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20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Работают в группах. Заполняют рабочие листы  на основе материала презентации и документа (извлечения из НК РФ, ст.220),выполняют познавательные практические задания по теме урока .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69542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4327784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96127E1-6D39-491B-92ED-7EF33A5D38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4067894"/>
              </p:ext>
            </p:extLst>
          </p:nvPr>
        </p:nvGraphicFramePr>
        <p:xfrm>
          <a:off x="635000" y="330653"/>
          <a:ext cx="10947400" cy="579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429">
                  <a:extLst>
                    <a:ext uri="{9D8B030D-6E8A-4147-A177-3AD203B41FA5}">
                      <a16:colId xmlns:a16="http://schemas.microsoft.com/office/drawing/2014/main" val="90108696"/>
                    </a:ext>
                  </a:extLst>
                </a:gridCol>
                <a:gridCol w="2090057">
                  <a:extLst>
                    <a:ext uri="{9D8B030D-6E8A-4147-A177-3AD203B41FA5}">
                      <a16:colId xmlns:a16="http://schemas.microsoft.com/office/drawing/2014/main" val="3487075843"/>
                    </a:ext>
                  </a:extLst>
                </a:gridCol>
                <a:gridCol w="6516914">
                  <a:extLst>
                    <a:ext uri="{9D8B030D-6E8A-4147-A177-3AD203B41FA5}">
                      <a16:colId xmlns:a16="http://schemas.microsoft.com/office/drawing/2014/main" val="3600680767"/>
                    </a:ext>
                  </a:extLst>
                </a:gridCol>
              </a:tblGrid>
              <a:tr h="621841">
                <a:tc>
                  <a:txBody>
                    <a:bodyPr/>
                    <a:lstStyle/>
                    <a:p>
                      <a:r>
                        <a:rPr lang="ru-RU" sz="1600" dirty="0"/>
                        <a:t>Этап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Продолжительность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Действия учащихся при выполнении заданий или типы заданий для учащихся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492427"/>
                  </a:ext>
                </a:extLst>
              </a:tr>
              <a:tr h="3754078">
                <a:tc>
                  <a:txBody>
                    <a:bodyPr/>
                    <a:lstStyle/>
                    <a:p>
                      <a:r>
                        <a:rPr lang="ru-RU" sz="1600" dirty="0"/>
                        <a:t>Рефлексия (обратная связь, оценивание результатов работы обучающихся)</a:t>
                      </a:r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14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/>
                        <a:t>заполняют таблицу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</a:rPr>
                        <a:t>« Плюс -  минус –важно</a:t>
                      </a:r>
                      <a:r>
                        <a:rPr lang="ru-RU" sz="1600" dirty="0"/>
                        <a:t>», по желанию кратко озвучивают свои записи.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ru-RU" sz="1600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600" dirty="0"/>
                        <a:t> (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графу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«П» - «плюс»- 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записывается все, что понравилось на уроке, информация и формы работы,  которые вызвали положительные эмоции, либо, по мнению ученика, могут быть ему полезны для достижения каких-то целей.</a:t>
                      </a:r>
                    </a:p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графу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«М» - «минус»- 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записывается все, что не понравилось на уроке, показалось скучным, вызвало неприязнь, осталось непонятным, или информация, которая, по мнению ученика, оказалась для него не нужной, бесполезной . </a:t>
                      </a:r>
                    </a:p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графу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«В» - «важно»- 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учащиеся вписывают все любопытные факты, о которых узнали на уроке, что бы еще хотелось узнать по данной проблеме, вопросы к учителю.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Комплимент-похвала, комплимент деловым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качествам, комплимент в чувствах, в котором учащиеся оценивают вклад друг друга в урок и благодарят друг друга и учителя за проведенный урок.  </a:t>
                      </a:r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802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199385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75159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Описание учебного процесса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147" y="770021"/>
            <a:ext cx="10515600" cy="45215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Ожидаемые результаты и методы оценки их достижения учащимися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*</a:t>
            </a:r>
            <a:r>
              <a:rPr lang="ru-RU" sz="2000" dirty="0"/>
              <a:t>этап может не включать ни одного задания из контрольно-измерительных процедур и учитель может использовать комплексные задания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461003"/>
              </p:ext>
            </p:extLst>
          </p:nvPr>
        </p:nvGraphicFramePr>
        <p:xfrm>
          <a:off x="493486" y="1465944"/>
          <a:ext cx="11364682" cy="50369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16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0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72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7805">
                <a:tc>
                  <a:txBody>
                    <a:bodyPr/>
                    <a:lstStyle/>
                    <a:p>
                      <a:r>
                        <a:rPr lang="ru-RU" dirty="0"/>
                        <a:t>Этап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Метод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Типы заданий контрольно-измерительных</a:t>
                      </a:r>
                      <a:r>
                        <a:rPr lang="ru-RU" baseline="0" dirty="0"/>
                        <a:t> процедур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7073">
                <a:tc>
                  <a:txBody>
                    <a:bodyPr/>
                    <a:lstStyle/>
                    <a:p>
                      <a:r>
                        <a:rPr lang="ru-RU" dirty="0"/>
                        <a:t>Организационный момент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словесный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Беседа(создается эмоциональный настрой, проверяется готовность к уроку.</a:t>
                      </a:r>
                    </a:p>
                    <a:p>
                      <a:r>
                        <a:rPr lang="ru-RU" dirty="0"/>
                        <a:t>-Здравствуйте ребята. Мы рады приветствовать вас на нашем уроке.  Сегодня работаем по группам. Просим вас выбрать любую понравившуюся геометрическую фигуру и разбиться на группы)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073">
                <a:tc>
                  <a:txBody>
                    <a:bodyPr/>
                    <a:lstStyle/>
                    <a:p>
                      <a:r>
                        <a:rPr lang="ru-RU" dirty="0"/>
                        <a:t>Формулирование проблемы (постановка цели и задач урока)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интерактивный </a:t>
                      </a:r>
                    </a:p>
                    <a:p>
                      <a:r>
                        <a:rPr lang="ru-RU" dirty="0"/>
                        <a:t>продуктивное чтение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«Атака мыслей»</a:t>
                      </a:r>
                    </a:p>
                    <a:p>
                      <a:r>
                        <a:rPr lang="ru-RU" dirty="0"/>
                        <a:t>Изучение и анализ документа (работа с рабочим листом (извлечения из Налогового Кодекса РФ, ст. 220) </a:t>
                      </a:r>
                    </a:p>
                    <a:p>
                      <a:r>
                        <a:rPr lang="ru-RU" dirty="0"/>
                        <a:t>-анализ предложенного документа, позволяет учащимся самостоятельно сформулировать тему урока, цели и задачи.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7073">
                <a:tc>
                  <a:txBody>
                    <a:bodyPr/>
                    <a:lstStyle/>
                    <a:p>
                      <a:r>
                        <a:rPr lang="ru-RU" dirty="0"/>
                        <a:t>Актуализация знаний (что ученики уже знают по данной теме, вопросу, проблеме)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фронтальный</a:t>
                      </a:r>
                    </a:p>
                    <a:p>
                      <a:r>
                        <a:rPr lang="ru-RU" dirty="0"/>
                        <a:t>опрос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-Что означает аббревиатура НДФЛ?</a:t>
                      </a:r>
                    </a:p>
                    <a:p>
                      <a:r>
                        <a:rPr lang="ru-RU" dirty="0"/>
                        <a:t>-Что такое налоговый вычет? </a:t>
                      </a:r>
                    </a:p>
                    <a:p>
                      <a:r>
                        <a:rPr lang="ru-RU" dirty="0"/>
                        <a:t>-Кто такие резиденты и нерезиденты РФ?</a:t>
                      </a:r>
                    </a:p>
                    <a:p>
                      <a:r>
                        <a:rPr lang="ru-RU" dirty="0"/>
                        <a:t>Вспоминают правила работы в группе.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9140026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75159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Описание учебного процесса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147" y="940254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Ожидаемые результаты и методы оценки их достижения учащимися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*</a:t>
            </a:r>
            <a:r>
              <a:rPr lang="ru-RU" sz="2000" dirty="0"/>
              <a:t>этап может не включать ни одного задания из контрольно-измерительных процедур и учитель может использовать комплексные задания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991004"/>
              </p:ext>
            </p:extLst>
          </p:nvPr>
        </p:nvGraphicFramePr>
        <p:xfrm>
          <a:off x="493487" y="1901371"/>
          <a:ext cx="11364685" cy="5004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9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91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1900">
                <a:tc>
                  <a:txBody>
                    <a:bodyPr/>
                    <a:lstStyle/>
                    <a:p>
                      <a:r>
                        <a:rPr lang="ru-RU" dirty="0"/>
                        <a:t>Этап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Метод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Типы заданий контрольно-измерительных</a:t>
                      </a:r>
                      <a:r>
                        <a:rPr lang="ru-RU" baseline="0" dirty="0"/>
                        <a:t> процедур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8745">
                <a:tc>
                  <a:txBody>
                    <a:bodyPr/>
                    <a:lstStyle/>
                    <a:p>
                      <a:r>
                        <a:rPr lang="ru-RU" dirty="0"/>
                        <a:t>Поиск решения  проблемы (открытие нового знания)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групповая работа</a:t>
                      </a:r>
                    </a:p>
                    <a:p>
                      <a:r>
                        <a:rPr lang="ru-RU" dirty="0"/>
                        <a:t>наглядный</a:t>
                      </a:r>
                    </a:p>
                    <a:p>
                      <a:r>
                        <a:rPr lang="ru-RU" dirty="0"/>
                        <a:t>мини-проект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Проблемный вопрос</a:t>
                      </a:r>
                    </a:p>
                    <a:p>
                      <a:r>
                        <a:rPr lang="ru-RU" dirty="0"/>
                        <a:t>Заполнение рабочих листов на основе материала презентации и документа (извлечения из НК РФ, ст.220)</a:t>
                      </a:r>
                    </a:p>
                    <a:p>
                      <a:r>
                        <a:rPr lang="ru-RU" dirty="0"/>
                        <a:t>Работают в группах. Выполняют познавательные  задания (анаграммы, практические ситуации, требующие решения, мини-проект по составлению рекламного проекта).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5240">
                <a:tc>
                  <a:txBody>
                    <a:bodyPr/>
                    <a:lstStyle/>
                    <a:p>
                      <a:r>
                        <a:rPr lang="ru-RU" dirty="0"/>
                        <a:t> Подведение итогов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рефлексия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«плюс-минус-важно»</a:t>
                      </a:r>
                    </a:p>
                    <a:p>
                      <a:r>
                        <a:rPr lang="ru-RU" dirty="0"/>
                        <a:t>«комплимент»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6517615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1617</TotalTime>
  <Words>1941</Words>
  <Application>Microsoft Office PowerPoint</Application>
  <PresentationFormat>Широкоэкранный</PresentationFormat>
  <Paragraphs>223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Wingdings</vt:lpstr>
      <vt:lpstr>Тема Office</vt:lpstr>
      <vt:lpstr>        «Имущественные налоговые вычеты: заплатил налоги-верни свое!»</vt:lpstr>
      <vt:lpstr>Общая характеристика занятия</vt:lpstr>
      <vt:lpstr>Характеристика условий реализации проекта</vt:lpstr>
      <vt:lpstr>Педагогическая характеристика занятия</vt:lpstr>
      <vt:lpstr>Тема: «Имущественные  налоговые  вычеты: заплатил налоги - верни своё!»  </vt:lpstr>
      <vt:lpstr>Описание учебного процесса</vt:lpstr>
      <vt:lpstr>Презентация PowerPoint</vt:lpstr>
      <vt:lpstr>Описание учебного процесса</vt:lpstr>
      <vt:lpstr>Описание учебного процесса</vt:lpstr>
      <vt:lpstr>Методическая характеристика занятия</vt:lpstr>
      <vt:lpstr> Формы и методы обучения, рекомендуемые к использованию на занятии </vt:lpstr>
      <vt:lpstr>Методика оценки педагогической эффективности занятия </vt:lpstr>
      <vt:lpstr> </vt:lpstr>
      <vt:lpstr>Презентация PowerPoint</vt:lpstr>
      <vt:lpstr>«Атака мыслей»</vt:lpstr>
      <vt:lpstr>Правила работы в группе </vt:lpstr>
      <vt:lpstr>Что же такое имущественный вычет, все ли имеют право на него и какие условия необходимо выполнить?</vt:lpstr>
      <vt:lpstr>Кто имеет право?</vt:lpstr>
      <vt:lpstr>В каких случаях можно получить имущественный вычет?</vt:lpstr>
      <vt:lpstr>Вычет НЕ предоставляется:</vt:lpstr>
      <vt:lpstr>Как получить вычет?</vt:lpstr>
      <vt:lpstr>Как рассчитать имущественный вычет?</vt:lpstr>
      <vt:lpstr>Как рассчитать имущественный вычет</vt:lpstr>
      <vt:lpstr>Анаграммы</vt:lpstr>
      <vt:lpstr>«Имею право…..»</vt:lpstr>
      <vt:lpstr>Составление рекламного буклета  «Заплатил налоги-верни свое!»</vt:lpstr>
      <vt:lpstr> «Плюс-минус-важно»</vt:lpstr>
      <vt:lpstr>Благодарим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Sony</dc:creator>
  <cp:lastModifiedBy>MVideo</cp:lastModifiedBy>
  <cp:revision>79</cp:revision>
  <dcterms:created xsi:type="dcterms:W3CDTF">2016-08-27T07:46:40Z</dcterms:created>
  <dcterms:modified xsi:type="dcterms:W3CDTF">2018-08-26T08:36:50Z</dcterms:modified>
</cp:coreProperties>
</file>